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86" r:id="rId4"/>
    <p:sldId id="269" r:id="rId5"/>
    <p:sldId id="270" r:id="rId6"/>
    <p:sldId id="271" r:id="rId7"/>
    <p:sldId id="273" r:id="rId8"/>
    <p:sldId id="261" r:id="rId9"/>
    <p:sldId id="278" r:id="rId10"/>
    <p:sldId id="279" r:id="rId11"/>
    <p:sldId id="280" r:id="rId12"/>
    <p:sldId id="281" r:id="rId13"/>
    <p:sldId id="282" r:id="rId14"/>
    <p:sldId id="275" r:id="rId15"/>
    <p:sldId id="276" r:id="rId16"/>
    <p:sldId id="277" r:id="rId17"/>
    <p:sldId id="283" r:id="rId18"/>
    <p:sldId id="284" r:id="rId19"/>
    <p:sldId id="287" r:id="rId20"/>
    <p:sldId id="265" r:id="rId21"/>
    <p:sldId id="260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9934618205259937E-2"/>
          <c:y val="0.14551982822699366"/>
          <c:w val="0.94481626420915221"/>
          <c:h val="0.753407403452052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кружка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9B-4F8A-9864-8643514C056E}"/>
            </c:ext>
          </c:extLst>
        </c:ser>
        <c:gapWidth val="219"/>
        <c:overlap val="-27"/>
        <c:axId val="133327104"/>
        <c:axId val="133332992"/>
      </c:barChart>
      <c:catAx>
        <c:axId val="13332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32992"/>
        <c:crosses val="autoZero"/>
        <c:auto val="1"/>
        <c:lblAlgn val="ctr"/>
        <c:lblOffset val="100"/>
      </c:catAx>
      <c:valAx>
        <c:axId val="133332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докладов обучающихся на научных мероприятиях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10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25-4E4A-A894-754295D79AF0}"/>
            </c:ext>
          </c:extLst>
        </c:ser>
        <c:gapWidth val="219"/>
        <c:overlap val="-27"/>
        <c:axId val="158982528"/>
        <c:axId val="158984064"/>
      </c:barChart>
      <c:catAx>
        <c:axId val="158982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84064"/>
        <c:crosses val="autoZero"/>
        <c:auto val="1"/>
        <c:lblAlgn val="ctr"/>
        <c:lblOffset val="100"/>
      </c:catAx>
      <c:valAx>
        <c:axId val="158984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8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atin typeface="Comic Sans MS" panose="030F0702030302020204" pitchFamily="66" charset="0"/>
              </a:rPr>
              <a:t>Количество публикаций обучающихся в материалах научных мероприятий  </a:t>
            </a:r>
          </a:p>
        </c:rich>
      </c:tx>
      <c:layout>
        <c:manualLayout>
          <c:xMode val="edge"/>
          <c:yMode val="edge"/>
          <c:x val="0.1254253643788133"/>
          <c:y val="1.336773859439808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4624357977318783E-2"/>
          <c:y val="0.28105275124469398"/>
          <c:w val="0.94728648383797776"/>
          <c:h val="0.624459685357957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публикаций обучающихся в материалах научных мероприятий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7</c:v>
                </c:pt>
                <c:pt idx="3">
                  <c:v>9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A0-40FB-A7A4-574A009AABE6}"/>
            </c:ext>
          </c:extLst>
        </c:ser>
        <c:gapWidth val="219"/>
        <c:overlap val="-27"/>
        <c:axId val="159791360"/>
        <c:axId val="159817728"/>
      </c:barChart>
      <c:catAx>
        <c:axId val="159791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817728"/>
        <c:crosses val="autoZero"/>
        <c:auto val="1"/>
        <c:lblAlgn val="ctr"/>
        <c:lblOffset val="100"/>
      </c:catAx>
      <c:valAx>
        <c:axId val="159817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79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atin typeface="Comic Sans MS" panose="030F0702030302020204" pitchFamily="66" charset="0"/>
              </a:rPr>
              <a:t>Количество обучающихся, принявших участие в конкурсе на лучшую научную работу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принявших участие в конкурсе на лучшую научную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34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45-460C-870E-7302F979F3FA}"/>
            </c:ext>
          </c:extLst>
        </c:ser>
        <c:gapWidth val="219"/>
        <c:overlap val="-27"/>
        <c:axId val="159895936"/>
        <c:axId val="159897472"/>
      </c:barChart>
      <c:catAx>
        <c:axId val="15989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897472"/>
        <c:crosses val="autoZero"/>
        <c:auto val="1"/>
        <c:lblAlgn val="ctr"/>
        <c:lblOffset val="100"/>
      </c:catAx>
      <c:valAx>
        <c:axId val="159897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8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обучающихся, принявших участие в конкурсе на лучшую научную работу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34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85-4E9A-8272-8D668BE73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публикаций обучающихся в материалах научных мероприятий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7</c:v>
                </c:pt>
                <c:pt idx="3">
                  <c:v>9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85-4E9A-8272-8D668BE73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докладов обучающихся на научных мероприятиях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10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85-4E9A-8272-8D668BE735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участников кружка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85-4E9A-8272-8D668BE73554}"/>
            </c:ext>
          </c:extLst>
        </c:ser>
        <c:axId val="159991680"/>
        <c:axId val="159993216"/>
      </c:radarChart>
      <c:catAx>
        <c:axId val="1599916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993216"/>
        <c:crosses val="autoZero"/>
        <c:auto val="1"/>
        <c:lblAlgn val="ctr"/>
        <c:lblOffset val="100"/>
      </c:catAx>
      <c:valAx>
        <c:axId val="159993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99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28056803212341"/>
          <c:y val="0.7949028390784868"/>
          <c:w val="0.5530871330388577"/>
          <c:h val="0.205097160921513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27702-CAB3-4087-AB2F-655CB3FD336C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0D38D-A50D-4635-BBCB-FA13D9C2B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0D38D-A50D-4635-BBCB-FA13D9C2BA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63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02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98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65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72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65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864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79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00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90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59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90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15436" cy="20717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rebuchet MS" panose="020B0603020202020204" pitchFamily="34" charset="0"/>
              </a:rPr>
              <a:t>Студенческий научный кружок </a:t>
            </a:r>
            <a:br>
              <a:rPr lang="ru-RU" sz="3600" b="1" dirty="0" smtClean="0">
                <a:latin typeface="Trebuchet MS" panose="020B0603020202020204" pitchFamily="34" charset="0"/>
              </a:rPr>
            </a:br>
            <a:r>
              <a:rPr lang="ru-RU" sz="3600" b="1" dirty="0" smtClean="0">
                <a:latin typeface="Trebuchet MS" panose="020B0603020202020204" pitchFamily="34" charset="0"/>
              </a:rPr>
              <a:t/>
            </a:r>
            <a:br>
              <a:rPr lang="ru-RU" sz="3600" b="1" dirty="0" smtClean="0">
                <a:latin typeface="Trebuchet MS" panose="020B0603020202020204" pitchFamily="34" charset="0"/>
              </a:rPr>
            </a:br>
            <a:r>
              <a:rPr lang="ru-RU" sz="3600" b="1" dirty="0" smtClean="0">
                <a:latin typeface="Trebuchet MS" panose="020B0603020202020204" pitchFamily="34" charset="0"/>
              </a:rPr>
              <a:t>Факультет Экономики и управления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 descr="G:\Общество-маркетинг\Каритнки\раипрмип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14583"/>
            <a:ext cx="8358214" cy="424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591940"/>
              </p:ext>
            </p:extLst>
          </p:nvPr>
        </p:nvGraphicFramePr>
        <p:xfrm>
          <a:off x="395536" y="404664"/>
          <a:ext cx="8119814" cy="577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321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8587659"/>
              </p:ext>
            </p:extLst>
          </p:nvPr>
        </p:nvGraphicFramePr>
        <p:xfrm>
          <a:off x="467544" y="476672"/>
          <a:ext cx="8047806" cy="570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986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1726545"/>
              </p:ext>
            </p:extLst>
          </p:nvPr>
        </p:nvGraphicFramePr>
        <p:xfrm>
          <a:off x="179512" y="332656"/>
          <a:ext cx="8335838" cy="584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384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128409485"/>
              </p:ext>
            </p:extLst>
          </p:nvPr>
        </p:nvGraphicFramePr>
        <p:xfrm>
          <a:off x="467544" y="404664"/>
          <a:ext cx="835292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0436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</a:t>
            </a:r>
            <a:r>
              <a:rPr lang="ru-RU" sz="2800" b="1" dirty="0" smtClean="0">
                <a:latin typeface="Trebuchet MS" panose="020B0603020202020204" pitchFamily="34" charset="0"/>
              </a:rPr>
              <a:t>достижения 2023-2024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0688"/>
            <a:ext cx="4968552" cy="47626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III Всероссийская олимпиада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 экономике и финансовой грамотности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Руководитель </a:t>
            </a:r>
            <a:r>
              <a:rPr lang="ru-RU" sz="2400" dirty="0" smtClean="0">
                <a:latin typeface="Trebuchet MS" panose="020B0603020202020204" pitchFamily="34" charset="0"/>
              </a:rPr>
              <a:t>– Зыкова Н.В., к.э.н., </a:t>
            </a:r>
            <a:r>
              <a:rPr lang="ru-RU" sz="2400" dirty="0" err="1" smtClean="0">
                <a:latin typeface="Trebuchet MS" panose="020B0603020202020204" pitchFamily="34" charset="0"/>
              </a:rPr>
              <a:t>доц</a:t>
            </a:r>
            <a:endParaRPr lang="ru-RU" sz="2400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Обучающийся </a:t>
            </a:r>
            <a:r>
              <a:rPr lang="ru-RU" sz="2400" dirty="0">
                <a:latin typeface="Trebuchet MS" panose="020B0603020202020204" pitchFamily="34" charset="0"/>
              </a:rPr>
              <a:t>2 курса направления подготовки 38.03.02 Менеджмент </a:t>
            </a:r>
            <a:r>
              <a:rPr lang="ru-RU" sz="2400" b="1" dirty="0">
                <a:latin typeface="Trebuchet MS" panose="020B0603020202020204" pitchFamily="34" charset="0"/>
              </a:rPr>
              <a:t>Гришкова Д.А. 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(Сертификат участника)</a:t>
            </a:r>
            <a:r>
              <a:rPr lang="ru-RU" sz="2400" b="1" dirty="0">
                <a:solidFill>
                  <a:srgbClr val="00B0F0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>
                <a:latin typeface="Trebuchet MS" panose="020B0603020202020204" pitchFamily="34" charset="0"/>
              </a:rPr>
              <a:t>24.04.2024. г. Вологда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9268" y="1548451"/>
            <a:ext cx="3609196" cy="490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670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</a:t>
            </a:r>
            <a:r>
              <a:rPr lang="ru-RU" sz="2800" b="1" dirty="0" smtClean="0">
                <a:latin typeface="Trebuchet MS" panose="020B0603020202020204" pitchFamily="34" charset="0"/>
              </a:rPr>
              <a:t>достижения 2023 -2024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0688"/>
            <a:ext cx="5328592" cy="50506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XIV Всероссийская студенческая олимпиада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 статистике, проводимой Федеральной службой государственной статистики совместно с Российским экономическим университетом им. Г.В. Плеханова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Руководитель – Смирнова И.Г. – доцент кафедры экономики и управления, </a:t>
            </a:r>
            <a:r>
              <a:rPr lang="ru-RU" sz="2400" dirty="0" err="1">
                <a:latin typeface="Trebuchet MS" panose="020B0603020202020204" pitchFamily="34" charset="0"/>
              </a:rPr>
              <a:t>к.э.н</a:t>
            </a:r>
            <a:endParaRPr lang="ru-RU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rebuchet MS" panose="020B0603020202020204" pitchFamily="34" charset="0"/>
              </a:rPr>
              <a:t>Круглецкая</a:t>
            </a:r>
            <a:r>
              <a:rPr lang="ru-RU" sz="2400" b="1" dirty="0" smtClean="0">
                <a:latin typeface="Trebuchet MS" panose="020B0603020202020204" pitchFamily="34" charset="0"/>
              </a:rPr>
              <a:t> </a:t>
            </a:r>
            <a:r>
              <a:rPr lang="ru-RU" sz="2400" b="1" dirty="0">
                <a:latin typeface="Trebuchet MS" panose="020B0603020202020204" pitchFamily="34" charset="0"/>
              </a:rPr>
              <a:t>А.А</a:t>
            </a:r>
            <a:r>
              <a:rPr lang="ru-RU" sz="2400" dirty="0">
                <a:latin typeface="Trebuchet MS" panose="020B0603020202020204" pitchFamily="34" charset="0"/>
              </a:rPr>
              <a:t>. – обучающаяся 2 курса направления подготовки 38.03.01 Экономика (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Сертификат участника)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rebuchet MS" panose="020B0603020202020204" pitchFamily="34" charset="0"/>
              </a:rPr>
              <a:t>Сидоренко </a:t>
            </a:r>
            <a:r>
              <a:rPr lang="ru-RU" sz="2400" b="1" dirty="0">
                <a:latin typeface="Trebuchet MS" panose="020B0603020202020204" pitchFamily="34" charset="0"/>
              </a:rPr>
              <a:t>П.В. </a:t>
            </a:r>
            <a:r>
              <a:rPr lang="ru-RU" sz="2400" dirty="0">
                <a:latin typeface="Trebuchet MS" panose="020B0603020202020204" pitchFamily="34" charset="0"/>
              </a:rPr>
              <a:t>– обучающаяся 2 курса направления подготовки 38.03.01 Экономика (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Сертификат участника</a:t>
            </a:r>
            <a:r>
              <a:rPr lang="ru-RU" sz="2400" dirty="0">
                <a:latin typeface="Trebuchet MS" panose="020B0603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rebuchet MS" panose="020B0603020202020204" pitchFamily="34" charset="0"/>
              </a:rPr>
              <a:t>Теплухин</a:t>
            </a:r>
            <a:r>
              <a:rPr lang="ru-RU" sz="2400" b="1" dirty="0" smtClean="0">
                <a:latin typeface="Trebuchet MS" panose="020B0603020202020204" pitchFamily="34" charset="0"/>
              </a:rPr>
              <a:t> </a:t>
            </a:r>
            <a:r>
              <a:rPr lang="ru-RU" sz="2400" b="1" dirty="0">
                <a:latin typeface="Trebuchet MS" panose="020B0603020202020204" pitchFamily="34" charset="0"/>
              </a:rPr>
              <a:t>Д.С – </a:t>
            </a:r>
            <a:r>
              <a:rPr lang="ru-RU" sz="2400" dirty="0">
                <a:latin typeface="Trebuchet MS" panose="020B0603020202020204" pitchFamily="34" charset="0"/>
              </a:rPr>
              <a:t>обучающийся 3 курса направления подготовки 38.03.02 Менеджмент (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Сертификат участника</a:t>
            </a:r>
            <a:r>
              <a:rPr lang="ru-RU" sz="2400" dirty="0">
                <a:latin typeface="Trebuchet MS" panose="020B0603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389" y="1368152"/>
            <a:ext cx="3755167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723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6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</a:t>
            </a:r>
            <a:r>
              <a:rPr lang="ru-RU" sz="2800" b="1" dirty="0" smtClean="0">
                <a:latin typeface="Trebuchet MS" panose="020B0603020202020204" pitchFamily="34" charset="0"/>
              </a:rPr>
              <a:t>достижения 2023 -2024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90688"/>
            <a:ext cx="4608512" cy="47626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Всероссийский </a:t>
            </a:r>
            <a:r>
              <a:rPr lang="ru-RU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онлайн – зачет по финансовой грамотности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ноябрь </a:t>
            </a:r>
            <a:r>
              <a:rPr lang="ru-RU" sz="2400" dirty="0">
                <a:latin typeface="Trebuchet MS" panose="020B0603020202020204" pitchFamily="34" charset="0"/>
              </a:rPr>
              <a:t>2023 г.  </a:t>
            </a:r>
            <a:endParaRPr lang="ru-RU" sz="2400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общее </a:t>
            </a:r>
            <a:r>
              <a:rPr lang="ru-RU" sz="2400" b="1" dirty="0">
                <a:latin typeface="Trebuchet MS" panose="020B0603020202020204" pitchFamily="34" charset="0"/>
              </a:rPr>
              <a:t>количество участников - 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35 обучающихся </a:t>
            </a:r>
            <a:r>
              <a:rPr lang="ru-RU" sz="2400" dirty="0">
                <a:latin typeface="Trebuchet MS" panose="020B0603020202020204" pitchFamily="34" charset="0"/>
              </a:rPr>
              <a:t>направления подготовки 38.03.01 Экономика (15 чел.), 38.03.02 Менеджмент (13 чел.) и медицинские специальности 7 чел</a:t>
            </a:r>
            <a:r>
              <a:rPr lang="ru-RU" sz="2400" dirty="0" smtClean="0">
                <a:latin typeface="Trebuchet MS" panose="020B0603020202020204" pitchFamily="34" charset="0"/>
              </a:rPr>
              <a:t>.)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271798"/>
            <a:ext cx="2627784" cy="359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2448272" cy="344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428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</a:t>
            </a:r>
            <a:r>
              <a:rPr lang="ru-RU" sz="2800" b="1" dirty="0" smtClean="0">
                <a:latin typeface="Trebuchet MS" panose="020B0603020202020204" pitchFamily="34" charset="0"/>
              </a:rPr>
              <a:t>достижения 2024 – 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0688"/>
            <a:ext cx="4608512" cy="50506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Всероссийский конкурс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эссе «День Рубля-2024» при 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поддержке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Министерства финансов РФ, Банка России, Финансового университета при Правительстве РФ и Российского союза промышленников и предпринимателей</a:t>
            </a:r>
            <a:endParaRPr lang="ru-RU" sz="24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rebuchet MS" panose="020B0603020202020204" pitchFamily="34" charset="0"/>
              </a:rPr>
              <a:t>Руководитель – Ушакова Т.Н. </a:t>
            </a:r>
            <a:r>
              <a:rPr lang="ru-RU" sz="2400" dirty="0" smtClean="0">
                <a:latin typeface="Trebuchet MS" panose="020B0603020202020204" pitchFamily="34" charset="0"/>
              </a:rPr>
              <a:t>– декан факультета экономики и управления, </a:t>
            </a:r>
            <a:r>
              <a:rPr lang="ru-RU" sz="2400" dirty="0" err="1" smtClean="0">
                <a:latin typeface="Trebuchet MS" panose="020B0603020202020204" pitchFamily="34" charset="0"/>
              </a:rPr>
              <a:t>к.э.н</a:t>
            </a:r>
            <a:r>
              <a:rPr lang="ru-RU" sz="2400" dirty="0" smtClean="0">
                <a:latin typeface="Trebuchet MS" panose="020B0603020202020204" pitchFamily="34" charset="0"/>
              </a:rPr>
              <a:t>, доц.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rebuchet MS" panose="020B0603020202020204" pitchFamily="34" charset="0"/>
              </a:rPr>
              <a:t>Батищева И</a:t>
            </a:r>
            <a:r>
              <a:rPr lang="ru-RU" sz="2400" dirty="0" smtClean="0">
                <a:latin typeface="Trebuchet MS" panose="020B0603020202020204" pitchFamily="34" charset="0"/>
              </a:rPr>
              <a:t>.С. </a:t>
            </a:r>
            <a:r>
              <a:rPr lang="ru-RU" sz="2400" dirty="0">
                <a:latin typeface="Trebuchet MS" panose="020B0603020202020204" pitchFamily="34" charset="0"/>
              </a:rPr>
              <a:t>– обучающаяся 2 курса направления подготовки 38.03.01 Экономика </a:t>
            </a:r>
            <a:r>
              <a:rPr lang="ru-RU" sz="2400" dirty="0" smtClean="0">
                <a:latin typeface="Trebuchet MS" panose="020B0603020202020204" pitchFamily="34" charset="0"/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Диплом Победителя регионального этапа</a:t>
            </a:r>
            <a:r>
              <a:rPr lang="ru-RU" sz="2400" dirty="0" smtClean="0">
                <a:latin typeface="Trebuchet MS" panose="020B0603020202020204" pitchFamily="34" charset="0"/>
              </a:rPr>
              <a:t>)</a:t>
            </a:r>
            <a:endParaRPr lang="ru-RU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72" b="3763"/>
          <a:stretch/>
        </p:blipFill>
        <p:spPr>
          <a:xfrm>
            <a:off x="4932040" y="1556792"/>
            <a:ext cx="3583310" cy="5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36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Наши </a:t>
            </a:r>
            <a:r>
              <a:rPr lang="ru-RU" sz="2800" b="1" dirty="0" smtClean="0">
                <a:latin typeface="Trebuchet MS" panose="020B0603020202020204" pitchFamily="34" charset="0"/>
              </a:rPr>
              <a:t>достижения 2024 – 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90688"/>
            <a:ext cx="4464496" cy="50506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XIV Всероссийский Налоговый диктант «Наши налоги – достойное будущее детей»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Ноябрь 2024 года</a:t>
            </a:r>
            <a:endParaRPr lang="ru-RU" sz="2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общее </a:t>
            </a:r>
            <a:r>
              <a:rPr lang="ru-RU" sz="2400" b="1" dirty="0">
                <a:latin typeface="Trebuchet MS" panose="020B0603020202020204" pitchFamily="34" charset="0"/>
              </a:rPr>
              <a:t>количество участников - 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157 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обучающихся </a:t>
            </a:r>
            <a:r>
              <a:rPr lang="ru-RU" sz="2400" dirty="0" smtClean="0">
                <a:latin typeface="Trebuchet MS" panose="020B0603020202020204" pitchFamily="34" charset="0"/>
              </a:rPr>
              <a:t>всех специальностей и направлений, в т.ч. медицинских специальностей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822" r="1494" b="6666"/>
          <a:stretch/>
        </p:blipFill>
        <p:spPr>
          <a:xfrm>
            <a:off x="4674773" y="1484784"/>
            <a:ext cx="3526971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149080"/>
            <a:ext cx="3640018" cy="25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96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   Наши достижения</a:t>
            </a:r>
            <a:br>
              <a:rPr lang="ru-RU" sz="2800" b="1" dirty="0" smtClean="0">
                <a:latin typeface="Trebuchet MS" panose="020B0603020202020204" pitchFamily="34" charset="0"/>
              </a:rPr>
            </a:br>
            <a:r>
              <a:rPr lang="ru-RU" sz="2800" b="1" dirty="0" smtClean="0">
                <a:latin typeface="Trebuchet MS" panose="020B0603020202020204" pitchFamily="34" charset="0"/>
              </a:rPr>
              <a:t>2024 -2025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</a:t>
            </a:r>
            <a:r>
              <a:rPr lang="ru-RU" sz="2800" b="1" dirty="0" smtClean="0">
                <a:latin typeface="Trebuchet MS" panose="020B0603020202020204" pitchFamily="34" charset="0"/>
              </a:rPr>
              <a:t>.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4536504" cy="43204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XV Всероссийская студенческая олимпиада </a:t>
            </a:r>
            <a:r>
              <a:rPr lang="ru-RU" sz="40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 статистике, проводимой Федеральной службой государственной статистики совместно с Российским экономическим университетом им. Г.В. Плеханова</a:t>
            </a:r>
          </a:p>
          <a:p>
            <a:pPr>
              <a:lnSpc>
                <a:spcPct val="150000"/>
              </a:lnSpc>
            </a:pPr>
            <a:r>
              <a:rPr lang="ru-RU" sz="2900" dirty="0">
                <a:latin typeface="Trebuchet MS" panose="020B0603020202020204" pitchFamily="34" charset="0"/>
              </a:rPr>
              <a:t>Руководитель – Смирнова И.Г. – доцент кафедры экономики и управления, </a:t>
            </a:r>
            <a:r>
              <a:rPr lang="ru-RU" sz="2900" dirty="0" err="1">
                <a:latin typeface="Trebuchet MS" panose="020B0603020202020204" pitchFamily="34" charset="0"/>
              </a:rPr>
              <a:t>к.э.н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b="1" dirty="0" smtClean="0">
                <a:latin typeface="Trebuchet MS" panose="020B0603020202020204" pitchFamily="34" charset="0"/>
              </a:rPr>
              <a:t>Попов Д</a:t>
            </a:r>
            <a:r>
              <a:rPr lang="ru-RU" sz="2900" dirty="0" smtClean="0">
                <a:latin typeface="Trebuchet MS" panose="020B0603020202020204" pitchFamily="34" charset="0"/>
              </a:rPr>
              <a:t>.</a:t>
            </a:r>
            <a:r>
              <a:rPr lang="ru-RU" sz="2900" b="1" dirty="0" smtClean="0">
                <a:latin typeface="Trebuchet MS" panose="020B0603020202020204" pitchFamily="34" charset="0"/>
              </a:rPr>
              <a:t>О</a:t>
            </a:r>
            <a:r>
              <a:rPr lang="ru-RU" sz="2900" dirty="0" smtClean="0">
                <a:latin typeface="Trebuchet MS" panose="020B0603020202020204" pitchFamily="34" charset="0"/>
              </a:rPr>
              <a:t>. – обучающийся 4 </a:t>
            </a:r>
            <a:r>
              <a:rPr lang="ru-RU" sz="2900" dirty="0">
                <a:latin typeface="Trebuchet MS" panose="020B0603020202020204" pitchFamily="34" charset="0"/>
              </a:rPr>
              <a:t>курса направления подготовки 38.03.01 Экономика </a:t>
            </a:r>
            <a:r>
              <a:rPr lang="ru-RU" sz="2900" dirty="0" smtClean="0">
                <a:latin typeface="Trebuchet MS" panose="020B0603020202020204" pitchFamily="34" charset="0"/>
              </a:rPr>
              <a:t>(</a:t>
            </a:r>
            <a:r>
              <a:rPr lang="ru-RU" sz="29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Диплом</a:t>
            </a:r>
            <a:r>
              <a:rPr lang="ru-RU" sz="2900" dirty="0" smtClean="0">
                <a:latin typeface="Trebuchet MS" panose="020B0603020202020204" pitchFamily="34" charset="0"/>
              </a:rPr>
              <a:t>)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b="1" dirty="0" err="1" smtClean="0">
                <a:latin typeface="Trebuchet MS" panose="020B0603020202020204" pitchFamily="34" charset="0"/>
              </a:rPr>
              <a:t>Кармакулова</a:t>
            </a:r>
            <a:r>
              <a:rPr lang="ru-RU" sz="2900" b="1" dirty="0" smtClean="0">
                <a:latin typeface="Trebuchet MS" panose="020B0603020202020204" pitchFamily="34" charset="0"/>
              </a:rPr>
              <a:t> Д.Н. </a:t>
            </a:r>
            <a:r>
              <a:rPr lang="ru-RU" sz="2900" dirty="0">
                <a:latin typeface="Trebuchet MS" panose="020B0603020202020204" pitchFamily="34" charset="0"/>
              </a:rPr>
              <a:t>– обучающаяся </a:t>
            </a:r>
            <a:r>
              <a:rPr lang="ru-RU" sz="2900" dirty="0" smtClean="0">
                <a:latin typeface="Trebuchet MS" panose="020B0603020202020204" pitchFamily="34" charset="0"/>
              </a:rPr>
              <a:t>4 </a:t>
            </a:r>
            <a:r>
              <a:rPr lang="ru-RU" sz="2900" dirty="0">
                <a:latin typeface="Trebuchet MS" panose="020B0603020202020204" pitchFamily="34" charset="0"/>
              </a:rPr>
              <a:t>курса направления подготовки 38.03.01 Экономика </a:t>
            </a:r>
            <a:r>
              <a:rPr lang="ru-RU" sz="2900" dirty="0" smtClean="0">
                <a:latin typeface="Trebuchet MS" panose="020B0603020202020204" pitchFamily="34" charset="0"/>
              </a:rPr>
              <a:t>(</a:t>
            </a:r>
            <a:r>
              <a:rPr lang="ru-RU" sz="29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Диплом</a:t>
            </a:r>
            <a:r>
              <a:rPr lang="ru-RU" sz="2900" dirty="0" smtClean="0">
                <a:latin typeface="Trebuchet MS" panose="020B0603020202020204" pitchFamily="34" charset="0"/>
              </a:rPr>
              <a:t>)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900" b="1" dirty="0" smtClean="0">
                <a:latin typeface="Trebuchet MS" panose="020B0603020202020204" pitchFamily="34" charset="0"/>
              </a:rPr>
              <a:t>Сметанина М.А. – </a:t>
            </a:r>
            <a:r>
              <a:rPr lang="ru-RU" sz="2900" dirty="0" smtClean="0">
                <a:latin typeface="Trebuchet MS" panose="020B0603020202020204" pitchFamily="34" charset="0"/>
              </a:rPr>
              <a:t>обучающаяся 4 </a:t>
            </a:r>
            <a:r>
              <a:rPr lang="ru-RU" sz="2900" dirty="0">
                <a:latin typeface="Trebuchet MS" panose="020B0603020202020204" pitchFamily="34" charset="0"/>
              </a:rPr>
              <a:t>курса направления подготовки 38.03.02 Менеджмент </a:t>
            </a:r>
            <a:r>
              <a:rPr lang="ru-RU" sz="2900" dirty="0" smtClean="0">
                <a:latin typeface="Trebuchet MS" panose="020B0603020202020204" pitchFamily="34" charset="0"/>
              </a:rPr>
              <a:t>(</a:t>
            </a:r>
            <a:r>
              <a:rPr lang="ru-RU" sz="29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Диплом</a:t>
            </a:r>
            <a:r>
              <a:rPr lang="ru-RU" sz="2900" dirty="0" smtClean="0">
                <a:latin typeface="Trebuchet MS" panose="020B0603020202020204" pitchFamily="34" charset="0"/>
              </a:rPr>
              <a:t>)</a:t>
            </a:r>
            <a:endParaRPr lang="ru-RU" sz="2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1368"/>
            <a:ext cx="3830664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256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latin typeface="Trebuchet MS" panose="020B0603020202020204" pitchFamily="34" charset="0"/>
              </a:rPr>
              <a:t>Направления научно-исследовательской деятельности обучающихся </a:t>
            </a:r>
            <a:endParaRPr lang="ru-RU" sz="32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640960" cy="448369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Экономическое </a:t>
            </a:r>
            <a:r>
              <a:rPr lang="ru-RU" sz="2400" dirty="0">
                <a:latin typeface="Trebuchet MS" panose="020B0603020202020204" pitchFamily="34" charset="0"/>
              </a:rPr>
              <a:t>развитие региона в современных условиях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Исследование показателей состояния здоровья населения во взаимосвязи </a:t>
            </a:r>
            <a:r>
              <a:rPr lang="ru-RU" sz="2400" dirty="0" smtClean="0">
                <a:latin typeface="Trebuchet MS" panose="020B0603020202020204" pitchFamily="34" charset="0"/>
              </a:rPr>
              <a:t>с социально </a:t>
            </a:r>
            <a:r>
              <a:rPr lang="ru-RU" sz="2400" dirty="0">
                <a:latin typeface="Trebuchet MS" panose="020B0603020202020204" pitchFamily="34" charset="0"/>
              </a:rPr>
              <a:t>– экономическим развитием региона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Социально-экономические аспекты  качества жизни населения Арктической  зоны Архангельской области и НАО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302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Направления развития СНК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8"/>
            <a:ext cx="8119814" cy="476264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Вовлечение обучающихся очно-заочной формы обучения в научный кружок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Увеличение участия обучающихся в научных мероприятиях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Увеличение публикационной активности обучающихся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rebuchet MS" panose="020B0603020202020204" pitchFamily="34" charset="0"/>
              </a:rPr>
              <a:t>Разработка собственных </a:t>
            </a:r>
            <a:r>
              <a:rPr lang="ru-RU" sz="2400" dirty="0" err="1" smtClean="0">
                <a:latin typeface="Trebuchet MS" panose="020B0603020202020204" pitchFamily="34" charset="0"/>
              </a:rPr>
              <a:t>стартап</a:t>
            </a:r>
            <a:r>
              <a:rPr lang="ru-RU" sz="2400" dirty="0" smtClean="0">
                <a:latin typeface="Trebuchet MS" panose="020B0603020202020204" pitchFamily="34" charset="0"/>
              </a:rPr>
              <a:t>-проектов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rebuchet MS" panose="020B0603020202020204" pitchFamily="34" charset="0"/>
              </a:rPr>
              <a:t>Повышение активности обучающихся в </a:t>
            </a:r>
            <a:r>
              <a:rPr lang="ru-RU" sz="2400" dirty="0" err="1">
                <a:latin typeface="Trebuchet MS" panose="020B0603020202020204" pitchFamily="34" charset="0"/>
              </a:rPr>
              <a:t>грантовой</a:t>
            </a:r>
            <a:r>
              <a:rPr lang="ru-RU" sz="2400" dirty="0">
                <a:latin typeface="Trebuchet MS" panose="020B0603020202020204" pitchFamily="34" charset="0"/>
              </a:rPr>
              <a:t>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7991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rebuchet MS" panose="020B0603020202020204" pitchFamily="34" charset="0"/>
              </a:rPr>
              <a:t>Благодарю </a:t>
            </a:r>
            <a:r>
              <a:rPr lang="ru-RU" sz="4000" smtClean="0">
                <a:latin typeface="Trebuchet MS" panose="020B0603020202020204" pitchFamily="34" charset="0"/>
              </a:rPr>
              <a:t>за </a:t>
            </a:r>
            <a:r>
              <a:rPr lang="ru-RU" sz="4000" smtClean="0">
                <a:latin typeface="Trebuchet MS" panose="020B0603020202020204" pitchFamily="34" charset="0"/>
              </a:rPr>
              <a:t>внимание!</a:t>
            </a:r>
            <a:endParaRPr lang="ru-RU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57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189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65127"/>
            <a:ext cx="3744416" cy="1119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Рабочие моменты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" y="4005064"/>
            <a:ext cx="4875237" cy="2742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09" y="1669864"/>
            <a:ext cx="4416491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" y="300225"/>
            <a:ext cx="494387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80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2023-2024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6383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Конкурс студенческих публикаций</a:t>
            </a:r>
            <a:endParaRPr lang="ru-RU" sz="6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6400" dirty="0">
                <a:latin typeface="Comic Sans MS" panose="030F0702030302020204" pitchFamily="66" charset="0"/>
              </a:rPr>
              <a:t>Результаты анкетирования потенциальных покупателей и потребителей нового творожного десерта "EPIKA FLAVORITE" </a:t>
            </a:r>
            <a:r>
              <a:rPr lang="ru-RU" sz="6400" b="1" dirty="0">
                <a:latin typeface="Comic Sans MS" panose="030F0702030302020204" pitchFamily="66" charset="0"/>
              </a:rPr>
              <a:t>Зиновьева И.И</a:t>
            </a:r>
            <a:r>
              <a:rPr lang="ru-RU" sz="6400" dirty="0">
                <a:latin typeface="Comic Sans MS" panose="030F0702030302020204" pitchFamily="66" charset="0"/>
              </a:rPr>
              <a:t>. 2 курс 38.03.02 Менеджмент XIII Международный научно-исследовательский конкурс "Научная статья года 2024", 05.05.2024, г. Пенза, </a:t>
            </a:r>
            <a:r>
              <a:rPr lang="ru-RU" sz="6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Диплом </a:t>
            </a:r>
            <a:r>
              <a:rPr lang="ru-RU" sz="6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 место</a:t>
            </a:r>
            <a:endParaRPr lang="ru-RU" sz="6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6400" dirty="0" smtClean="0">
                <a:latin typeface="Comic Sans MS" panose="030F0702030302020204" pitchFamily="66" charset="0"/>
              </a:rPr>
              <a:t>Анализ </a:t>
            </a:r>
            <a:r>
              <a:rPr lang="ru-RU" sz="6400" dirty="0">
                <a:latin typeface="Comic Sans MS" panose="030F0702030302020204" pitchFamily="66" charset="0"/>
              </a:rPr>
              <a:t>оплаты труда работников ООО "РВК-Архангельск" </a:t>
            </a:r>
            <a:r>
              <a:rPr lang="ru-RU" sz="6400" b="1" dirty="0" err="1">
                <a:latin typeface="Comic Sans MS" panose="030F0702030302020204" pitchFamily="66" charset="0"/>
              </a:rPr>
              <a:t>Сазанкина</a:t>
            </a:r>
            <a:r>
              <a:rPr lang="ru-RU" sz="6400" b="1" dirty="0">
                <a:latin typeface="Comic Sans MS" panose="030F0702030302020204" pitchFamily="66" charset="0"/>
              </a:rPr>
              <a:t> А.В</a:t>
            </a:r>
            <a:r>
              <a:rPr lang="ru-RU" sz="6400" dirty="0">
                <a:latin typeface="Comic Sans MS" panose="030F0702030302020204" pitchFamily="66" charset="0"/>
              </a:rPr>
              <a:t>. 4 курс 38.03.02 Менеджмент 	IV Международный научно-исследовательский конкурс "Лучшая исследовательская статья 2023", 06.09.2023, г. Петрозаводск </a:t>
            </a:r>
            <a:r>
              <a:rPr lang="ru-RU" sz="6400" b="1" dirty="0" smtClean="0">
                <a:latin typeface="Comic Sans MS" panose="030F0702030302020204" pitchFamily="66" charset="0"/>
              </a:rPr>
              <a:t>, </a:t>
            </a:r>
            <a:r>
              <a:rPr lang="ru-RU" sz="6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Диплом 1 степени</a:t>
            </a:r>
          </a:p>
          <a:p>
            <a:pPr lvl="0"/>
            <a:endParaRPr lang="ru-RU" sz="6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Конкурс исследовательских работ</a:t>
            </a:r>
          </a:p>
          <a:p>
            <a:r>
              <a:rPr lang="ru-RU" sz="6400" dirty="0">
                <a:latin typeface="Comic Sans MS" panose="030F0702030302020204" pitchFamily="66" charset="0"/>
              </a:rPr>
              <a:t>Анализ востребованности оздоровительного туризма	</a:t>
            </a:r>
            <a:r>
              <a:rPr lang="ru-RU" sz="6400" b="1" dirty="0" err="1">
                <a:latin typeface="Comic Sans MS" panose="030F0702030302020204" pitchFamily="66" charset="0"/>
              </a:rPr>
              <a:t>Ряхина</a:t>
            </a:r>
            <a:r>
              <a:rPr lang="ru-RU" sz="6400" b="1" dirty="0">
                <a:latin typeface="Comic Sans MS" panose="030F0702030302020204" pitchFamily="66" charset="0"/>
              </a:rPr>
              <a:t> Ю.Н.</a:t>
            </a:r>
            <a:r>
              <a:rPr lang="ru-RU" sz="6400" dirty="0">
                <a:latin typeface="Comic Sans MS" panose="030F0702030302020204" pitchFamily="66" charset="0"/>
              </a:rPr>
              <a:t> 2 курс 32.04.01 Общественное </a:t>
            </a:r>
            <a:r>
              <a:rPr lang="ru-RU" sz="6400" dirty="0" smtClean="0">
                <a:latin typeface="Comic Sans MS" panose="030F0702030302020204" pitchFamily="66" charset="0"/>
              </a:rPr>
              <a:t>здравоохранение XVI </a:t>
            </a:r>
            <a:r>
              <a:rPr lang="ru-RU" sz="6400" dirty="0">
                <a:latin typeface="Comic Sans MS" panose="030F0702030302020204" pitchFamily="66" charset="0"/>
              </a:rPr>
              <a:t>Международный научно-исследовательский конкурс "Лучшие научные исследования 2024", 15.06.2024, г. Пенза , </a:t>
            </a:r>
            <a:r>
              <a:rPr lang="ru-RU" sz="6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Диплом </a:t>
            </a:r>
            <a:r>
              <a:rPr lang="ru-RU" sz="6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 место</a:t>
            </a:r>
            <a:endParaRPr lang="ru-RU" sz="6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6400" dirty="0">
                <a:latin typeface="Comic Sans MS" panose="030F0702030302020204" pitchFamily="66" charset="0"/>
              </a:rPr>
              <a:t>Анализ системы мотивации персонала в ООО "РВК-Архангельск" </a:t>
            </a:r>
            <a:r>
              <a:rPr lang="ru-RU" sz="6400" b="1" dirty="0" err="1">
                <a:latin typeface="Comic Sans MS" panose="030F0702030302020204" pitchFamily="66" charset="0"/>
              </a:rPr>
              <a:t>Сазанкина</a:t>
            </a:r>
            <a:r>
              <a:rPr lang="ru-RU" sz="6400" b="1" dirty="0">
                <a:latin typeface="Comic Sans MS" panose="030F0702030302020204" pitchFamily="66" charset="0"/>
              </a:rPr>
              <a:t> А.В.</a:t>
            </a:r>
            <a:r>
              <a:rPr lang="ru-RU" sz="6400" dirty="0">
                <a:latin typeface="Comic Sans MS" panose="030F0702030302020204" pitchFamily="66" charset="0"/>
              </a:rPr>
              <a:t> 4 курс 38.03.02 Менеджмент IV Международный научно-исследовательский конкурс "Молодой исследователь: к вершинам познания", 15.09.2023, г. Пенза , </a:t>
            </a:r>
            <a:r>
              <a:rPr lang="ru-RU" sz="6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Диплом 1 место</a:t>
            </a:r>
            <a:endParaRPr lang="ru-RU" sz="6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6400" dirty="0">
                <a:latin typeface="Comic Sans MS" panose="030F0702030302020204" pitchFamily="66" charset="0"/>
              </a:rPr>
              <a:t>Барьеры коммуникативного взаимодействия и способы их преодоления </a:t>
            </a:r>
            <a:r>
              <a:rPr lang="ru-RU" sz="6400" b="1" dirty="0" err="1" smtClean="0">
                <a:latin typeface="Comic Sans MS" panose="030F0702030302020204" pitchFamily="66" charset="0"/>
              </a:rPr>
              <a:t>Тайбарей</a:t>
            </a:r>
            <a:r>
              <a:rPr lang="ru-RU" sz="6400" b="1" dirty="0" smtClean="0">
                <a:latin typeface="Comic Sans MS" panose="030F0702030302020204" pitchFamily="66" charset="0"/>
              </a:rPr>
              <a:t> </a:t>
            </a:r>
            <a:r>
              <a:rPr lang="ru-RU" sz="6400" b="1" dirty="0">
                <a:latin typeface="Comic Sans MS" panose="030F0702030302020204" pitchFamily="66" charset="0"/>
              </a:rPr>
              <a:t>А.А</a:t>
            </a:r>
            <a:r>
              <a:rPr lang="ru-RU" sz="6400" dirty="0">
                <a:latin typeface="Comic Sans MS" panose="030F0702030302020204" pitchFamily="66" charset="0"/>
              </a:rPr>
              <a:t>. 1 курс 32.04.01 Общественное здравоохранение IV Международный научно-исследовательский конкурс "Лучшие научные проекты и исследования 2024", 20.02.2024, г. Пенза , </a:t>
            </a:r>
            <a:r>
              <a:rPr lang="ru-RU" sz="6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Диплом 1 место</a:t>
            </a:r>
            <a:endParaRPr lang="ru-RU" sz="6400" dirty="0">
              <a:latin typeface="Comic Sans MS" panose="030F0702030302020204" pitchFamily="66" charset="0"/>
            </a:endParaRPr>
          </a:p>
          <a:p>
            <a:pPr lvl="0"/>
            <a:endParaRPr lang="ru-RU" sz="6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62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2023-2024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Конкурс </a:t>
            </a:r>
            <a:r>
              <a:rPr lang="ru-RU" sz="6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презентаций</a:t>
            </a:r>
            <a:endParaRPr lang="ru-RU" sz="6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6400" dirty="0" smtClean="0">
                <a:latin typeface="Trebuchet MS" panose="020B0603020202020204" pitchFamily="34" charset="0"/>
              </a:rPr>
              <a:t>Презентация-доклад </a:t>
            </a:r>
            <a:r>
              <a:rPr lang="ru-RU" sz="6400" dirty="0">
                <a:latin typeface="Trebuchet MS" panose="020B0603020202020204" pitchFamily="34" charset="0"/>
              </a:rPr>
              <a:t>"Алгоритм жестко-гибкого планирования в тайм-менеджменте" </a:t>
            </a:r>
            <a:r>
              <a:rPr lang="ru-RU" sz="6400" b="1" dirty="0" err="1">
                <a:latin typeface="Trebuchet MS" panose="020B0603020202020204" pitchFamily="34" charset="0"/>
              </a:rPr>
              <a:t>Кармакулова</a:t>
            </a:r>
            <a:r>
              <a:rPr lang="ru-RU" sz="6400" b="1" dirty="0">
                <a:latin typeface="Trebuchet MS" panose="020B0603020202020204" pitchFamily="34" charset="0"/>
              </a:rPr>
              <a:t> Д.Н</a:t>
            </a:r>
            <a:r>
              <a:rPr lang="ru-RU" sz="6400" dirty="0">
                <a:latin typeface="Trebuchet MS" panose="020B0603020202020204" pitchFamily="34" charset="0"/>
              </a:rPr>
              <a:t>. 3 курс, 38.03.01 Экономика Международный конкурс презентаций для студентов и учащихся образовательных учреждений, 05.11.2023, г. Нижний 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1 место</a:t>
            </a:r>
            <a:endParaRPr lang="ru-RU" sz="6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6400" dirty="0" smtClean="0">
                <a:latin typeface="Trebuchet MS" panose="020B0603020202020204" pitchFamily="34" charset="0"/>
              </a:rPr>
              <a:t>Презентация-доклад </a:t>
            </a:r>
            <a:r>
              <a:rPr lang="ru-RU" sz="6400" dirty="0">
                <a:latin typeface="Trebuchet MS" panose="020B0603020202020204" pitchFamily="34" charset="0"/>
              </a:rPr>
              <a:t>"Понятие и критерии персональной эффективности в тайм-менеджменте" </a:t>
            </a:r>
            <a:r>
              <a:rPr lang="ru-RU" sz="6400" b="1" dirty="0">
                <a:latin typeface="Trebuchet MS" panose="020B0603020202020204" pitchFamily="34" charset="0"/>
              </a:rPr>
              <a:t>Колосова В.Л</a:t>
            </a:r>
            <a:r>
              <a:rPr lang="ru-RU" sz="6400" dirty="0">
                <a:latin typeface="Trebuchet MS" panose="020B0603020202020204" pitchFamily="34" charset="0"/>
              </a:rPr>
              <a:t>., 3 курс, 38.03.01 Экономика	Международный конкурс презентаций для студентов и учащихся образовательных учреждений, 05.11.2023, г. Нижний </a:t>
            </a:r>
            <a:r>
              <a:rPr lang="ru-RU" sz="6400" dirty="0" smtClean="0">
                <a:latin typeface="Trebuchet MS" panose="020B0603020202020204" pitchFamily="34" charset="0"/>
              </a:rPr>
              <a:t>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3 место</a:t>
            </a:r>
          </a:p>
          <a:p>
            <a:r>
              <a:rPr lang="ru-RU" sz="6400" dirty="0" smtClean="0">
                <a:latin typeface="Trebuchet MS" panose="020B0603020202020204" pitchFamily="34" charset="0"/>
              </a:rPr>
              <a:t>Презентация-доклад </a:t>
            </a:r>
            <a:r>
              <a:rPr lang="ru-RU" sz="6400" dirty="0">
                <a:latin typeface="Trebuchet MS" panose="020B0603020202020204" pitchFamily="34" charset="0"/>
              </a:rPr>
              <a:t>"Целеполагание в тайм-менеджменте" </a:t>
            </a:r>
            <a:r>
              <a:rPr lang="ru-RU" sz="6400" b="1" dirty="0" err="1">
                <a:latin typeface="Trebuchet MS" panose="020B0603020202020204" pitchFamily="34" charset="0"/>
              </a:rPr>
              <a:t>Теплухин</a:t>
            </a:r>
            <a:r>
              <a:rPr lang="ru-RU" sz="6400" b="1" dirty="0">
                <a:latin typeface="Trebuchet MS" panose="020B0603020202020204" pitchFamily="34" charset="0"/>
              </a:rPr>
              <a:t> Д.С</a:t>
            </a:r>
            <a:r>
              <a:rPr lang="ru-RU" sz="6400" dirty="0">
                <a:latin typeface="Trebuchet MS" panose="020B0603020202020204" pitchFamily="34" charset="0"/>
              </a:rPr>
              <a:t>., 3 курс, 38.03.02 Менеджмент 	Международный конкурс презентаций для студентов и учащихся образовательных учреждений, 05.11.2023, г. Нижний 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3 место</a:t>
            </a:r>
          </a:p>
          <a:p>
            <a:pPr lvl="0"/>
            <a:r>
              <a:rPr lang="ru-RU" sz="6400" dirty="0" smtClean="0">
                <a:latin typeface="Trebuchet MS" panose="020B0603020202020204" pitchFamily="34" charset="0"/>
              </a:rPr>
              <a:t>Презентация-доклад </a:t>
            </a:r>
            <a:r>
              <a:rPr lang="ru-RU" sz="6400" dirty="0">
                <a:latin typeface="Trebuchet MS" panose="020B0603020202020204" pitchFamily="34" charset="0"/>
              </a:rPr>
              <a:t>"Система тайм-менеджмента" </a:t>
            </a:r>
            <a:r>
              <a:rPr lang="ru-RU" sz="6400" b="1" dirty="0">
                <a:latin typeface="Trebuchet MS" panose="020B0603020202020204" pitchFamily="34" charset="0"/>
              </a:rPr>
              <a:t>Сметанина М.А., </a:t>
            </a:r>
            <a:r>
              <a:rPr lang="ru-RU" sz="6400" dirty="0">
                <a:latin typeface="Trebuchet MS" panose="020B0603020202020204" pitchFamily="34" charset="0"/>
              </a:rPr>
              <a:t>3 курс, 38.03.02 Менеджмент Международный конкурс презентаций для студентов и учащихся образовательных учреждений, 05.11.2023, г. Нижний </a:t>
            </a:r>
            <a:r>
              <a:rPr lang="ru-RU" sz="6400" dirty="0" smtClean="0">
                <a:latin typeface="Trebuchet MS" panose="020B0603020202020204" pitchFamily="34" charset="0"/>
              </a:rPr>
              <a:t>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4 место</a:t>
            </a:r>
          </a:p>
          <a:p>
            <a:r>
              <a:rPr lang="ru-RU" sz="6400" dirty="0">
                <a:latin typeface="Trebuchet MS" panose="020B0603020202020204" pitchFamily="34" charset="0"/>
              </a:rPr>
              <a:t>Презентация-доклад "Правила планирования в тайм-менеджменте" </a:t>
            </a:r>
            <a:r>
              <a:rPr lang="ru-RU" sz="6400" b="1" dirty="0" err="1">
                <a:latin typeface="Trebuchet MS" panose="020B0603020202020204" pitchFamily="34" charset="0"/>
              </a:rPr>
              <a:t>Военкова</a:t>
            </a:r>
            <a:r>
              <a:rPr lang="ru-RU" sz="6400" b="1" dirty="0">
                <a:latin typeface="Trebuchet MS" panose="020B0603020202020204" pitchFamily="34" charset="0"/>
              </a:rPr>
              <a:t> А.И</a:t>
            </a:r>
            <a:r>
              <a:rPr lang="ru-RU" sz="6400" dirty="0">
                <a:latin typeface="Trebuchet MS" panose="020B0603020202020204" pitchFamily="34" charset="0"/>
              </a:rPr>
              <a:t>., 3 курс, 38.03.01 Экономика, Международный конкурс презентаций для студентов и учащихся образовательных учреждений, 05.11.2023, г. Нижний </a:t>
            </a:r>
            <a:r>
              <a:rPr lang="ru-RU" sz="6400" dirty="0" smtClean="0">
                <a:latin typeface="Trebuchet MS" panose="020B0603020202020204" pitchFamily="34" charset="0"/>
              </a:rPr>
              <a:t>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4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место</a:t>
            </a:r>
            <a:endParaRPr lang="ru-RU" sz="6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6400" dirty="0">
                <a:latin typeface="Trebuchet MS" panose="020B0603020202020204" pitchFamily="34" charset="0"/>
              </a:rPr>
              <a:t>Презентация-доклад "Инструменты визуализации целей в системе тайм-менеджмента" </a:t>
            </a:r>
            <a:r>
              <a:rPr lang="ru-RU" sz="6400" b="1" dirty="0">
                <a:latin typeface="Trebuchet MS" panose="020B0603020202020204" pitchFamily="34" charset="0"/>
              </a:rPr>
              <a:t>Зубкова Е.В</a:t>
            </a:r>
            <a:r>
              <a:rPr lang="ru-RU" sz="6400" dirty="0">
                <a:latin typeface="Trebuchet MS" panose="020B0603020202020204" pitchFamily="34" charset="0"/>
              </a:rPr>
              <a:t>., 3 курс, 38.03.02 Менеджмент 	Международный конкурс презентаций для студентов и учащихся образовательных учреждений, 05.11.2023, г. Нижний </a:t>
            </a:r>
            <a:r>
              <a:rPr lang="ru-RU" sz="6400" dirty="0" smtClean="0">
                <a:latin typeface="Trebuchet MS" panose="020B0603020202020204" pitchFamily="34" charset="0"/>
              </a:rPr>
              <a:t>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5 место</a:t>
            </a:r>
            <a:endParaRPr lang="ru-RU" sz="6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/>
            <a:endParaRPr lang="ru-RU" sz="6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endParaRPr lang="ru-RU" sz="6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09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Участие в конкурсах 2023-2024 </a:t>
            </a:r>
            <a:r>
              <a:rPr lang="ru-RU" sz="2800" b="1" dirty="0" err="1" smtClean="0">
                <a:latin typeface="Trebuchet MS" panose="020B0603020202020204" pitchFamily="34" charset="0"/>
              </a:rPr>
              <a:t>уч.год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Конкурс отчетов по практике</a:t>
            </a:r>
            <a:endParaRPr lang="ru-RU" sz="6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6400" dirty="0">
                <a:latin typeface="Trebuchet MS" panose="020B0603020202020204" pitchFamily="34" charset="0"/>
              </a:rPr>
              <a:t>Проект "Отчет о прохождении учебной практики, практики по получению первичных профессиональных умений и навыков" </a:t>
            </a:r>
            <a:r>
              <a:rPr lang="ru-RU" sz="6400" b="1" dirty="0" err="1">
                <a:latin typeface="Trebuchet MS" panose="020B0603020202020204" pitchFamily="34" charset="0"/>
              </a:rPr>
              <a:t>Колмыкова</a:t>
            </a:r>
            <a:r>
              <a:rPr lang="ru-RU" sz="6400" b="1" dirty="0">
                <a:latin typeface="Trebuchet MS" panose="020B0603020202020204" pitchFamily="34" charset="0"/>
              </a:rPr>
              <a:t> А.А</a:t>
            </a:r>
            <a:r>
              <a:rPr lang="ru-RU" sz="6400" dirty="0">
                <a:latin typeface="Trebuchet MS" panose="020B0603020202020204" pitchFamily="34" charset="0"/>
              </a:rPr>
              <a:t>., 4 курс, 38.03.02 Менеджмент Международный конкурс отчетов по практике, 10.10.2023, г. Нижний Новгород 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1 место</a:t>
            </a:r>
            <a:endParaRPr lang="ru-RU" sz="6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6400" dirty="0">
                <a:latin typeface="Trebuchet MS" panose="020B0603020202020204" pitchFamily="34" charset="0"/>
              </a:rPr>
              <a:t>Проект "Отчет о прохождении производственной практики, практики по получению профессиональных умений и опыта профессиональной деятельности" </a:t>
            </a:r>
            <a:r>
              <a:rPr lang="ru-RU" sz="6400" b="1" dirty="0">
                <a:latin typeface="Trebuchet MS" panose="020B0603020202020204" pitchFamily="34" charset="0"/>
              </a:rPr>
              <a:t>Золотарева Е.А</a:t>
            </a:r>
            <a:r>
              <a:rPr lang="ru-RU" sz="6400" dirty="0">
                <a:latin typeface="Trebuchet MS" panose="020B0603020202020204" pitchFamily="34" charset="0"/>
              </a:rPr>
              <a:t>., 5 курс, 38.03.02 Менеджмент Международный конкурс отчетов по практике, 10.10.2023, г. Нижний Новгород 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 место</a:t>
            </a:r>
          </a:p>
          <a:p>
            <a:r>
              <a:rPr lang="ru-RU" sz="6400" dirty="0">
                <a:latin typeface="Trebuchet MS" panose="020B0603020202020204" pitchFamily="34" charset="0"/>
              </a:rPr>
              <a:t>Проект "Отчет о прохождении учебной практики, практики по получению первичных профессиональных умений и навыков" </a:t>
            </a:r>
            <a:r>
              <a:rPr lang="ru-RU" sz="6400" b="1" dirty="0" err="1">
                <a:latin typeface="Trebuchet MS" panose="020B0603020202020204" pitchFamily="34" charset="0"/>
              </a:rPr>
              <a:t>Сазанкина</a:t>
            </a:r>
            <a:r>
              <a:rPr lang="ru-RU" sz="6400" b="1" dirty="0">
                <a:latin typeface="Trebuchet MS" panose="020B0603020202020204" pitchFamily="34" charset="0"/>
              </a:rPr>
              <a:t> А.В., 4 </a:t>
            </a:r>
            <a:r>
              <a:rPr lang="ru-RU" sz="6400" dirty="0">
                <a:latin typeface="Trebuchet MS" panose="020B0603020202020204" pitchFamily="34" charset="0"/>
              </a:rPr>
              <a:t>курс, 38.03.02 Менеджмент Международный конкурс отчетов по практике, 10.10.2023, г. Нижний Новгород 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4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место</a:t>
            </a:r>
          </a:p>
          <a:p>
            <a:pPr lvl="0"/>
            <a:r>
              <a:rPr lang="ru-RU" sz="6400" dirty="0">
                <a:latin typeface="Trebuchet MS" panose="020B0603020202020204" pitchFamily="34" charset="0"/>
              </a:rPr>
              <a:t>Проект "Отчет о прохождении учебной практики, практики по получению первичных профессиональных умений и навыков" </a:t>
            </a:r>
            <a:r>
              <a:rPr lang="ru-RU" sz="6400" b="1" dirty="0" err="1">
                <a:latin typeface="Trebuchet MS" panose="020B0603020202020204" pitchFamily="34" charset="0"/>
              </a:rPr>
              <a:t>Манильчук</a:t>
            </a:r>
            <a:r>
              <a:rPr lang="ru-RU" sz="6400" b="1" dirty="0">
                <a:latin typeface="Trebuchet MS" panose="020B0603020202020204" pitchFamily="34" charset="0"/>
              </a:rPr>
              <a:t> Е.В., </a:t>
            </a:r>
            <a:r>
              <a:rPr lang="ru-RU" sz="6400" dirty="0">
                <a:latin typeface="Trebuchet MS" panose="020B0603020202020204" pitchFamily="34" charset="0"/>
              </a:rPr>
              <a:t>4 курс 38.03.02 Менеджмент Международный конкурс отчетов по практике, 10.10.2023, г. Нижний </a:t>
            </a:r>
            <a:r>
              <a:rPr lang="ru-RU" sz="6400" dirty="0" smtClean="0">
                <a:latin typeface="Trebuchet MS" panose="020B0603020202020204" pitchFamily="34" charset="0"/>
              </a:rPr>
              <a:t>Новгород, </a:t>
            </a:r>
            <a:r>
              <a:rPr lang="ru-RU" sz="6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диплом </a:t>
            </a:r>
            <a:r>
              <a:rPr lang="ru-RU" sz="6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4 место</a:t>
            </a:r>
          </a:p>
          <a:p>
            <a:pPr lvl="0"/>
            <a:endParaRPr lang="ru-RU" sz="6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endParaRPr lang="ru-RU" sz="6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770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5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Trebuchet MS" panose="020B0603020202020204" pitchFamily="34" charset="0"/>
              </a:rPr>
              <a:t>Студенческий </a:t>
            </a:r>
            <a:r>
              <a:rPr lang="ru-RU" sz="3200" b="1" dirty="0">
                <a:latin typeface="Trebuchet MS" panose="020B0603020202020204" pitchFamily="34" charset="0"/>
              </a:rPr>
              <a:t>научный кружок </a:t>
            </a:r>
            <a:r>
              <a:rPr lang="ru-RU" sz="3200" b="1" dirty="0" smtClean="0">
                <a:latin typeface="Trebuchet MS" panose="020B0603020202020204" pitchFamily="34" charset="0"/>
              </a:rPr>
              <a:t/>
            </a:r>
            <a:br>
              <a:rPr lang="ru-RU" sz="3200" b="1" dirty="0" smtClean="0">
                <a:latin typeface="Trebuchet MS" panose="020B0603020202020204" pitchFamily="34" charset="0"/>
              </a:rPr>
            </a:br>
            <a:r>
              <a:rPr lang="ru-RU" sz="3200" b="1" dirty="0" smtClean="0">
                <a:latin typeface="Trebuchet MS" panose="020B0603020202020204" pitchFamily="34" charset="0"/>
              </a:rPr>
              <a:t/>
            </a:r>
            <a:br>
              <a:rPr lang="ru-RU" sz="3200" b="1" dirty="0" smtClean="0">
                <a:latin typeface="Trebuchet MS" panose="020B0603020202020204" pitchFamily="34" charset="0"/>
              </a:rPr>
            </a:br>
            <a:r>
              <a:rPr lang="ru-RU" sz="3200" b="1" dirty="0">
                <a:latin typeface="Trebuchet MS" panose="020B0603020202020204" pitchFamily="34" charset="0"/>
              </a:rPr>
              <a:t>Результаты работы</a:t>
            </a:r>
            <a:br>
              <a:rPr lang="ru-RU" sz="3200" b="1" dirty="0">
                <a:latin typeface="Trebuchet MS" panose="020B0603020202020204" pitchFamily="34" charset="0"/>
              </a:rPr>
            </a:br>
            <a:r>
              <a:rPr lang="ru-RU" sz="3200" b="1" dirty="0">
                <a:latin typeface="Trebuchet MS" panose="020B0603020202020204" pitchFamily="34" charset="0"/>
              </a:rPr>
              <a:t/>
            </a:r>
            <a:br>
              <a:rPr lang="ru-RU" sz="3200" b="1" dirty="0">
                <a:latin typeface="Trebuchet MS" panose="020B0603020202020204" pitchFamily="34" charset="0"/>
              </a:rPr>
            </a:br>
            <a:endParaRPr lang="ru-RU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4455419"/>
              </p:ext>
            </p:extLst>
          </p:nvPr>
        </p:nvGraphicFramePr>
        <p:xfrm>
          <a:off x="467544" y="1988840"/>
          <a:ext cx="8424936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4">
                  <a:extLst>
                    <a:ext uri="{9D8B030D-6E8A-4147-A177-3AD203B41FA5}">
                      <a16:colId xmlns:a16="http://schemas.microsoft.com/office/drawing/2014/main" xmlns="" val="7501262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7230778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55208491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48496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20473826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121687691"/>
                    </a:ext>
                  </a:extLst>
                </a:gridCol>
              </a:tblGrid>
              <a:tr h="47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6766340"/>
                  </a:ext>
                </a:extLst>
              </a:tr>
              <a:tr h="573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участников кружка (чел.)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3269277"/>
                  </a:ext>
                </a:extLst>
              </a:tr>
              <a:tr h="868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Кол-во докладов обучающихся на научных мероприятиях 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0346162"/>
                  </a:ext>
                </a:extLst>
              </a:tr>
              <a:tr h="1163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Кол-во публикаций обучающихся в материалах научных мероприятий 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6422450"/>
                  </a:ext>
                </a:extLst>
              </a:tr>
              <a:tr h="1163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Кол-во обучающихся, принявших участие в конкурсе на лучшую научную работу</a:t>
                      </a:r>
                      <a:endParaRPr lang="ru-RU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011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064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8924695"/>
              </p:ext>
            </p:extLst>
          </p:nvPr>
        </p:nvGraphicFramePr>
        <p:xfrm>
          <a:off x="251520" y="332656"/>
          <a:ext cx="849694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5739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LMS_API_VERSION" val="SCORM 2004 (2nd edition)"/>
  <p:tag name="ISPRING_ULTRA_SCORM_COURCE_TITLE" val="Тема 3. Теория эластичности"/>
  <p:tag name="ISPRING_ULTRA_SCORM_COURSE_ID" val="DF8E6531-A847-4EC0-BA15-F41375EDD65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;9X\uFFFD{D5C46751-3553-4487-A250-C5484DEE5B1D}&quot;,&quot;E:\\Наташа\\СГМУ\\МИКРОЭКОНОМИКА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Тема 3. Теория эластичности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807</Words>
  <Application>Microsoft Office PowerPoint</Application>
  <PresentationFormat>Экран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Студенческий научный кружок   Факультет Экономики и управления</vt:lpstr>
      <vt:lpstr>Направления научно-исследовательской деятельности обучающихся </vt:lpstr>
      <vt:lpstr>Слайд 3</vt:lpstr>
      <vt:lpstr>Рабочие моменты</vt:lpstr>
      <vt:lpstr>Участие в конкурсах 2023-2024 уч.год</vt:lpstr>
      <vt:lpstr>Участие в конкурсах 2023-2024 уч.год</vt:lpstr>
      <vt:lpstr>Участие в конкурсах 2023-2024 уч.год</vt:lpstr>
      <vt:lpstr>  Студенческий научный кружок   Результаты работы  </vt:lpstr>
      <vt:lpstr>Слайд 9</vt:lpstr>
      <vt:lpstr>Слайд 10</vt:lpstr>
      <vt:lpstr>Слайд 11</vt:lpstr>
      <vt:lpstr>Слайд 12</vt:lpstr>
      <vt:lpstr>Слайд 13</vt:lpstr>
      <vt:lpstr>Наши достижения 2023-2024 уч.г.</vt:lpstr>
      <vt:lpstr>Наши достижения 2023 -2024 уч.г.</vt:lpstr>
      <vt:lpstr>Наши достижения 2023 -2024 уч.г.</vt:lpstr>
      <vt:lpstr>Наши достижения 2024 – 2025 уч.г.</vt:lpstr>
      <vt:lpstr>Наши достижения 2024 – 2025 уч.г.</vt:lpstr>
      <vt:lpstr>   Наши достижения 2024 -2025 уч.г.</vt:lpstr>
      <vt:lpstr>Направления развития СНК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Теория эластичности</dc:title>
  <dc:creator>Николай</dc:creator>
  <cp:lastModifiedBy>ushakovatn</cp:lastModifiedBy>
  <cp:revision>348</cp:revision>
  <dcterms:modified xsi:type="dcterms:W3CDTF">2025-03-19T06:01:17Z</dcterms:modified>
</cp:coreProperties>
</file>